
<file path=[Content_Types].xml><?xml version="1.0" encoding="utf-8"?>
<Types xmlns="http://schemas.openxmlformats.org/package/2006/content-types">
  <Default Extension="png" ContentType="image/png"/>
  <Default Extension="jpeg" ContentType="image/jpeg"/>
  <Default Extension="00_png_srz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media/image12.jpg" ContentType="image/pn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6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 dirty="0"/>
              <a:t>Should</a:t>
            </a:r>
            <a:r>
              <a:rPr lang="en-US" sz="2200" baseline="0" dirty="0"/>
              <a:t> the U.S.</a:t>
            </a:r>
          </a:p>
          <a:p>
            <a:pPr>
              <a:defRPr/>
            </a:pPr>
            <a:r>
              <a:rPr lang="en-US" sz="2200" baseline="0" dirty="0"/>
              <a:t>Decriminalize Drug Use?</a:t>
            </a:r>
            <a:endParaRPr lang="en-US" sz="2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Should the U.S&gt; Decriminalize Drug Use?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8F9-42C5-91F8-E5C56D91410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F9-42C5-91F8-E5C56D914104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C-43AD-BC4A-55D0D724D64A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C-43AD-BC4A-55D0D724D64A}"/>
              </c:ext>
            </c:extLst>
          </c:dPt>
          <c:cat>
            <c:strRef>
              <c:f>Sheet1!$A$2:$A$5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F9-42C5-91F8-E5C56D914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1.5 M U.S. Drug Arrests, 2014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U.S. Drug Arrests, 2014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1-4D1C-AF5E-5ED344D42B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86-4C51-A2E8-D79C4A7912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86-4C51-A2E8-D79C4A7912A0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D71-4D1C-AF5E-5ED344D42BEE}"/>
              </c:ext>
            </c:extLst>
          </c:dPt>
          <c:cat>
            <c:strRef>
              <c:f>Sheet1!$A$2:$A$5</c:f>
              <c:strCache>
                <c:ptCount val="4"/>
                <c:pt idx="0">
                  <c:v>Sales/Manufacturing</c:v>
                </c:pt>
                <c:pt idx="3">
                  <c:v>Possession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</c:v>
                </c:pt>
                <c:pt idx="3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71-4D1C-AF5E-5ED344D42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17-02-13T03:04:01.750"/>
    </inkml:context>
    <inkml:brush xml:id="br0">
      <inkml:brushProperty name="width" value="0.10583" units="cm"/>
      <inkml:brushProperty name="height" value="0.211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29 0,'27'0'296,"0"0"-249,0 0 16,0 0-48,0 0 64,0 0-48,0 0 16,0 0 0,0 0-47,0 0 31,-27-27-16,27 27 1,0 0-16,0 0 31,0 0-15,0 0 31,0 0-32,0 0 32,0 0 16,0 0 46,0 0-78,0 0 16,0 0-15,0 0-17,0 0 48,0 0 15,0 0-16,0 0 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18.609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543 0 0,'0'0'0,"0"0"0,0 0 0,0 0 16,0 0-16,0 0 15,0 0-15,0 0 16,0 0-16,-11 11 16,11-11-16,-11 11 15,0-11-15,1 10 16,-12 1 0,0-11-16,1 11 15,-12-11-15,1 0 16,-1 11-16,1-11 15,-1 0-15,1 0 16,10 0 0,0 0-16,1 0 15,-1 0-15,11 0 16,0 0-16,1 0 16,-1 0-16,0 0 15,11 0-15,-11 0 16,0 0-1,11 0-15,-11 0 16,11 0-16,-10 0 16,10 0-16,0 0 15,0 0-15,-11 0 16,11 0-16,0 0 16,0 0-1,0 0-15,0 0 16,0 0-16,0 0 15,0 0-15,0 0 16,-11 0-16,0 0 16,-11 0-16,22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22.76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694 0 0,'0'0'0,"0"0"16,0 0-1,0 0-15,0 0 16,0 0-16,0 0 16,0 0-16,0 0 15,0 0-15,0 0 16,0 0-16,0 0 15,0 0 1,0 0-16,0 0 16,0 0-16,0 0 15,0 0-15,0 0 16,0 0-16,0 0 16,0 0-1,0 0-15,0 0 16,0 0-16,0 0 15,0 0-15,0 0 16,-10 0-16,-1 0 16,0 0-16,0 0 15,0 0 1,-10 0-16,-1 0 16,0 0-16,1 0 15,-1 0-15,0 0 16,1 0-16,-1 0 15,-10 0 1,10 0-16,-11 0 16,1 0-16,10 0 15,1 0-15,-1 0 16,0 0-16,1 0 16,10 0-16,-11 0 15,11 0 1,-10 0-16,10 0 15,-11 0-15,11 0 16,-10 0-16,10 0 16,0 0-16,-11 0 15,11 0-15,1 0 16,-1 0 0,0 0-16,0 0 15,11 0-15,0 0 16,0 0-16,0 0 15,0 0-15,0 0 16,0 0-16,0 0 16,0 0-1,0 0-15,0 0 16,0 0-16,-11 0 16,11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26.653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803-1 0,'0'0'0,"0"0"16,0 0 0,0 0-16,0 0 15,0 0-15,0 0 16,0 0-16,0 0 15,0 0-15,0 0 16,0 0 0,0 0-16,0 0 15,0 0-15,0 0 16,0 0-16,0 0 16,0 0-16,0 0 15,0 0-15,0 0 16,-11 10-1,0 1-15,0-11 16,1 11-16,-12 0 16,0-11-16,-10 0 15,-1 0-15,1 0 16,-1 0-16,1 0 16,10 0-1,0 0-15,1 0 16,-12 0-16,12 0 15,-1 0-15,0 0 16,1 0-16,-1 0 16,0 0-16,1 0 15,-1 0 1,0 0-16,1 0 16,-1 0-16,0 0 15,1 0-15,10 0 16,0 0-16,0 0 15,0 0-15,1 0 16,-1 0 0,0 0-16,11 0 15,-11 0-15,0 0 16,0 0-16,-10 0 16,-1 0-16,0-11 15,22 11-15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27.85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543-1 0,'0'0'0,"0"0"16,0 0-1,0 0-15,0 0 16,0 0-16,0 0 16,0 0-16,0 0 15,0 0-15,-11 0 16,0 0-16,0 0 16,-10 0-1,-1 0-15,0 0 16,-10 0-16,0 10 15,-1-10-15,1 11 16,10-11-16,-11 0 16,1 11-16,10-11 15,1 0 1,-1 0-16,0 0 16,1 0-16,-1 0 15,0 0-15,11 0 16,1 0-16,-1 0 15,11 0 1,0 0-16,0 0 16,-11 0-16,0 0 15,-11 0-15,22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29.49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758 33 0,'0'0'15,"0"0"-15,0 0 16,0 0-16,0 0 15,0 0-15,0 0 16,0 0 0,-11 0-16,0 0 15,1 0-15,-1 0 16,0 0-16,0 0 16,-11 0-16,1 0 15,-1 0 1,0-11-16,-10 11 15,-1 0-15,1 0 16,-1 0-16,1-11 16,-1 11-16,12 0 15,-12 0-15,1 0 16,10 0 0,-10 0-16,10 0 15,-10 0-15,-1 0 16,1 0-16,-1 0 15,11 0-15,1 0 16,-1 0 0,0 0-16,12 0 15,-1 0-15,0-11 16,11 11-16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33.621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716 53 0,'0'0'0,"0"0"15,0 0-15,0 0 16,0 0-16,0 0 15,0 0 1,0 0-16,0 0 16,0 0-16,0 0 15,0 0-15,-11 0 16,-10 0-16,-1 0 16,0 0-1,-10 0-15,-1 0 16,1 0-16,-1 0 15,-10 0-15,11-11 16,-12 11-16,12 0 16,-1-11-16,1 11 15,-1 0 1,1 0-16,10 0 16,1 0-16,-1-11 15,0 11-15,1 0 16,-1-10-16,0 10 15,11 0-15,1 0 16,10 0 0,-11 0-16,0 0 15,0 0-15,-11-11 16,22 11-16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34.88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552 20 0,'0'0'0,"0"0"15,0 0-15,0 0 16,0 0 0,0 0-16,0 0 15,0 0-15,0 0 16,0 0-16,0 0 16,0 0-16,0 0 15,0 0-15,0 0 16,0 0-1,0 0-15,0 0 16,0 0-16,0 0 16,-11 0-16,0 0 15,1 0-15,-12 0 16,0 0 0,1 0-16,-1 0 15,0 0-15,1 0 16,-1 0-16,0 0 15,1 0-15,-1 0 16,0 0-16,1 0 16,-1 0-1,0 0-15,1 0 16,-1 0-16,11 0 16,0 0-16,0 0 15,1 0-15,-1 0 16,0 0-16,11 0 15,-11 0 1,0 0-16,0 0 16,1 0-16,10 0 15,-11-11-15,-11 11 16,-10-10-16,32 10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36.340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714 9 0,'0'0'16,"0"0"-16,0 0 15,0 0-15,0 0 16,0 0-16,0 0 16,0 0-16,0 0 15,0 0 1,0 0-16,0 0 16,-10 0-16,-1 0 15,-11 0-15,11 0 16,-10 0-16,-1 0 15,0 0-15,1 0 16,-12 0 0,11 0-16,1 0 15,-1 0-15,0 0 16,1 0-16,-1 0 16,0 0-16,1 0 15,-1 0-15,-10 0 16,10 0-1,0 0-15,1 0 16,-1 0-16,0 0 16,1 0-16,-1 0 15,0 0-15,12 0 16,-12 0-16,11 0 16,-11 0-1,12 0-15,-1 0 16,0 0-16,0 0 15,0 0-15,0 0 16,1-10-16,10 10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4:40.81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661 54 0,'0'0'15,"0"0"-15,0 0 16,0 0-16,0 0 15,0 0-15,0 0 16,0 0 0,0 0-16,0 0 15,0 0-15,0 0 16,0 0-16,-11 0 16,0 0-16,11 0 15,-11 0 1,0 0-16,0 0 15,1 0-15,-1 0 16,0 0-16,0 0 16,0 0-16,0 0 15,-10-11-15,10 11 16,-11 0 0,1 0-16,-1 0 15,0 0-15,1-11 16,-1 1-16,11 10 15,-10 0-15,-1 0 16,0-11-16,1 11 16,-1 0-1,11 0-15,-11-11 16,12 11-16,-1 0 16,0 0-16,0 0 15,0 0-15,0 0 16,1 0-1,-1 0-15,11 0 16,-11 0-16,0 0 16,0 0-16,0 0 15,11 0-15,0 0 16,-10 0-16,-1 0 16,11 0-1,0 0-15,-11 0 16,0 0-16,11 0 15,-11 0-15,0 0 16,11 0-16,0 0 16,0 0-1,-10 0-15,-1 0 16,11 0-16,0 0 16,0 0-16,0 0 15,0 0-15,0 0 16,-11 0-16,11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16.245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586 0 0,'0'0'0,"0"0"16,0 0-16,0 0 31,0 0-31,0 0 16,0 0-16,0 0 15,0 0-15,0 0 16,0 0 0,0 0-16,0 0 15,0 0-15,0 0 16,0 0-16,0 0 16,0 0-16,0 0 15,0 0-15,0 0 16,0 0-1,0 0-15,0 0 16,0 0-16,-11 0 16,1 0-16,-1 0 15,0 0-15,-11 0 16,1 0-16,10 0 16,-11 0-1,0 0-15,1 0 16,-1 0-16,11 0 15,-10 0-15,10 0 16,0 0-16,0 0 16,0 0-16,0 0 15,1 0 1,-1 0-16,0 0 16,0 0-16,11 0 15,-11 0-15,0 0 16,1 0-16,-1 0 15,0 0-15,0 0 16,0 0-16,0 0 16,1 0-1,10 0-15,0 0 16,0 0-16,-11 0 16,11 0-16,-11 0 15,0 0-15,0 0 16,1 0-1,-1 0-15,11 0 16,0 0-16,0 0 16,0 0-16,0 0 15,0 0-15,0 0 16,0 0-16,0 0 16,0 0-1,-11 0-15,0 0 16,0 0-16,0 0 15,1 0-15,10 0 16,-11 0-16,0 0 16,0 0-16,0 0 15,0 0 1,11 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17.839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596 0 0,'0'0'15,"0"0"-15,0 0 16,0 0-16,0 0 15,0 0 1,0 0-16,0 0 16,0 0-16,0 0 15,0 0-15,0 0 16,-11 0-16,0 0 16,0 0-16,1 11 15,-1-11 1,0 0-16,0 0 15,0 0-15,-10 11 16,10 0-16,0-11 16,-11 0-16,1 0 15,-1 0-15,11 0 16,-11 0 0,1 0-16,-1 0 15,11 11-15,-10-11 16,-1 11-16,0-11 15,1 0-15,-1 0 16,11 0 0,0 0-16,0 0 15,1 0-15,-1 0 16,0 0-16,0 0 16,0 0-16,0 0 15,1 0-15,-1 0 16,-11 0-1,11 0-15,0 0 16,1 0-16,-1 0 16,11 0-16,0 0 15,0 0-15,0 0 16,-11 10-16,11-10 16,0 0-1,0 0-15,0 0 16,0 0-16,0 0 15,0 0-15,0 0 16,-11 0-16,11 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20.965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596 26 0,'0'0'15,"0"0"-15,0 0 16,0 0-16,0 0 16,0 0-16,0 0 15,0 0 1,0 0-16,0 0 15,0 0-15,0 0 16,0 0-16,0 0 16,0 0-16,0 0 15,-11 0-15,0 0 16,0 0 0,-10 0-16,10 0 15,-11 0-15,0 0 16,1 0-16,-1 0 15,-10 0-15,-1 0 16,1 0-16,-1-11 16,1 11-1,-12-10-15,12 10 16,-1 0-16,1 0 16,10 0-16,1 0 15,-1 0-15,0 0 16,11 0-1,1 0-15,-1 0 16,11 0-16,0 0 16,0 0-16,-11 0 15,11 0-15,0 0 16,0 0-16,0 0 16,0 0-1,0 0-15,0 0 16,0 0-16,0 0 15,0 0-15,0 0 16,-11 10-16,11-10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24.09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758-1 0,'0'0'15,"0"0"-15,0 10 16,0-10 0,0 0-16,0 0 15,0 0-15,0 0 16,0 0-16,0 0 15,0 0-15,-11 11 16,1 0-16,10-11 16,-11 11-1,-11 0-15,0-1 16,1-10-16,-1 0 16,0 0-16,-10 0 15,10 0-15,-10 0 16,10 11-1,0-11-15,1 0 16,-1 0-16,0 0 16,1 11-16,-1-11 15,0 0-15,1 11 16,10-11-16,0 0 16,0 0-1,-10 11-15,10-11 16,-11 0-16,11 0 15,0 0-15,1 0 16,-1 0-16,0 0 16,0 0-16,0 0 15,1 0 1,-1 0-16,0 0 16,0 0-16,0 10 15,0-10-15,1 11 16,-1-11-16,0 0 15,0 0-15,0 0 16,-10 0 0,-12 0-16,33 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25.37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368-1 0,'0'0'16,"0"0"-16,0 0 15,0 0-15,0 0 16,0 0-16,0 0 15,0 0 1,0 0-16,0 0 16,0 0-16,0 0 15,0 0-15,0 0 16,0 0-16,0 0 16,0 0-1,0 0-15,0 0 16,0 0-16,0 0 15,0 0-15,0 0 16,0 0-16,0 0 16,0 0-16,-11 11 15,0-1 1,-10 1-16,-1-11 16,-10 11-16,-1-11 15,1 11-15,-1-11 16,1 0-16,10 0 15,0 0-15,1 0 16,-1 0 0,11 0-16,0 0 15,1 0-15,-1 0 16,0 0-16,11 0 16,0 0-16,0 0 15,0 0 1,0 0-16,0 0 15,0 0-15,0 0 16,0 0-16,0 0 16,0 0-16,0 0 15,0 0-15,0 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27.911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682 18 0,'0'0'16,"0"0"-16,0 0 15,0 0-15,0 0 16,0 0 0,0 0-16,0 0 15,0 0-15,0 0 16,0 0-16,0 0 15,0 0-15,-11 0 16,1 0 0,-12 0-16,0 0 15,1 0-15,-1 0 16,-11 0-16,1 0 16,-1 0-16,1-11 15,-1 11-15,1 0 16,-1 0-1,12 0-15,-1 0 16,0 0-16,1 0 16,-1 0-16,11 0 15,0 0-15,1 0 16,-1 0-16,0 0 16,11 0-1,-11 0-15,0 0 16,0 0-16,1 0 15,-12 0-15,0 0 16,12 0-16,-1 0 16,-11 0-16,11 0 15,0 0 1,1 0-16,10 0 16,-11 0-16,11 0 15,-11 0-15,11 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31.38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597 4 0,'0'0'0,"0"0"15,0 0-15,0 0 16,0 0-1,0 0-15,0 0 16,0 0-16,0 0 16,0 0-16,0 0 15,0 0-15,0 0 16,0 0 0,0 0-16,0 0 15,0 0-15,0 0 16,0 0-16,0 0 15,0 0-15,-11 0 16,0 0-16,1 0 16,-12 0-16,0 0 15,1 0 1,-1 0-16,0 0 16,-10 0-16,10 0 15,-10 10-15,-1-10 16,11 0-16,-10 0 15,-1 0 1,12 0-16,-12 0 16,12 0-16,-1 0 15,0 0-15,1 0 16,10 0-16,0 0 16,11 0-16,-11 0 15,11 0 1,0 0-16,0 0 15,0 0-15,0 0 16,0 0-16,-11 0 16,11 0-16,-11 0 15,11 0-15,0 0 16,0 0 0,0 0-16,0 0 15,0 0-15,0 0 16,0 0-16,0 0 15,0 0-15,0 0 16,-10 0-16,10 0 16,0 0-1,-11 0-15,0 0 16,0 0-16,0 11 16,11-11-16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38.74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478 0 0,'0'0'0,"0"0"16,0 0-16,0 0 0,0 0 16,0 0-16,0 0 15,0 0-15,0 0 16,0 0-16,0 0 16,0 0-1,0 0-15,0 0 16,0 0-16,0 0 15,0 0-15,0 0 16,0 0-16,-11 11 16,0-11-16,0 11 15,-10-11 1,-1 0-16,0 0 16,-10 0-16,-1 0 15,1 0-15,-1 0 16,12 0-16,-12 0 15,1 0 1,10 0-16,0 0 16,12 0-16,-1 0 15,0 0-15,0 0 16,0 0-16,11 0 16,0 0-16,0 0 15,0 0 1,0 0-16,0 0 15,0 0-15,0 0 16,0 0-16,0 0 16,0 0-16,-11 0 15,-10 0 1,-12 0-16,33 0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42.293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487 24 0,'0'0'16,"0"0"-16,0 0 15,0 0-15,0 0 16,0 0-16,0 0 16,0 0-16,0 0 15,0 0 1,0 0-16,0 0 16,0 0-16,0 0 15,-10 0-15,-1 0 16,0 0-16,-11 0 15,1 0-15,-1 0 16,0 0 0,1 0-16,-1 0 15,0 0-15,1-11 16,-1 11-16,0 0 16,1 0-16,-1 0 15,0 0-15,1-10 16,-1 10-1,11 0-15,0 0 16,1 0-16,-1 0 16,0 0-16,11 0 15,-11 0-15,0 0 16,11 0-16,-11 0 16,1 0-1,-1 0-15,0 0 16,0 0-16,11 0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43.185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619-1 0,'0'0'16,"0"0"-16,0 0 15,0 0 1,0 0-16,-11 0 16,0 0-16,0 0 15,-10 0-15,-12 0 16,11 0-16,-10 0 16,-11 0-16,-1 0 15,1 0-15,0 11 16,-1-11-1,1 0-15,10 0 16,1 0-16,10 0 16,1 0-16,-1 0 15,0 0-15,12 0 16,-1 0 0,0 0-16,0 0 15,11 0-15,-11 0 16,0 0-16,11 0 15,0 0-15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44.21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608-1 0,'0'0'0,"0"0"16,0 0-16,0 0 15,0 0-15,0 0 16,0 0-16,0 0 16,0 0-1,0 0-15,0 0 16,0 0-16,0 0 15,-22 11-15,1-11 16,-12 10-16,1-10 16,-12 0-1,1 11-15,0-11 16,-11 11-16,-1 0 16,12-11-16,0 0 15,-1 0-15,12 0 16,-1 0-16,12 0 15,-1 0 1,11 0-16,0 0 16,11 0-16,0 0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46.80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531 23 0,'0'0'0,"0"0"15,0 0-15,0 0 16,0 0 0,0 0-16,0 0 15,0 0-15,0 0 16,0 0-16,0 0 15,0 0-15,0 0 16,0 0-16,-11 0 16,0 0-16,0 0 15,0 0 1,-10 0-16,-1 0 16,0 0-16,1 0 15,-12 0-15,1-11 16,-1 0-16,1 11 15,-1 0 1,12 0-16,-1 0 16,-11 0-16,12 0 15,-12 11-15,12 0 16,-1-11-16,11 0 16,-11 0-16,12 10 15,-1-10-15,0 0 16,11 0-1,0 0-15,0 0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47.88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552-1 0,'0'0'0,"0"0"16,0 0-16,0 0 15,0 0 1,0 0-16,0 0 16,0 0-16,0 0 15,0 0-15,0 0 16,0 0-16,-10 11 16,10-11-16,-11 10 15,0-10 1,0 0-16,-11 11 15,12 0-15,-12 0 16,0-11-16,1 0 16,-12 0-16,1 0 15,-1 0-15,1 11 16,-1-1 0,1-10-16,-1 0 15,12 0-15,-1 0 16,0 0-16,1 0 15,-1 0-15,11 0 16,0 0-16,-10 11 16,10-11-1,0 0-15,0 0 16,11 0-16,0 0 16,0 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50.435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521 3 0,'0'0'0,"0"0"16,0 0-16,0 0 16,0 0-16,0 0 15,-11 0-15,11 0 16,-11 0 0,1 0-16,-1 0 15,11 0-15,-11 0 16,0 0-16,0 0 15,0 0-15,1 0 16,-1 0-16,0 0 16,-11 0-1,11 0-15,-10 0 16,-1 0-16,1 0 16,-1 0-16,0 0 15,1 0-15,10 0 16,-11 0-16,0 0 15,1 0 1,-1 0-16,0 11 16,1-11-16,-1 0 15,11 0-15,0 0 16,-10 0-16,10 0 16,0 0-1,0 0-15,11 0 16,0 0-16,0 0 15,0 0-15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54.312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682 23 0,'0'0'0,"0"0"16,0 0-16,0 0 16,0 0-1,0 0-15,0 0 16,0 0-16,0 0 16,-11 0-16,1 0 15,-1 0-15,0 0 16,-11 0-1,1 0-15,-1 0 16,0 0-16,1 0 16,-1 0-16,0 0 15,1 0-15,-12-11 16,12 11-16,-1 0 16,0 0-1,1 0-15,-1 0 16,0 0-16,1 0 15,-1 0-15,0 0 16,1 0-16,-1 0 16,11 0-16,0 0 15,0 0 1,1 0-16,-1 0 16,-11 11-16,0 0 15,12-11-15,-12 0 16,-11 11-16,1-11 15,32 0-15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58.053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714 0 0,'0'0'0,"0"0"16,0 0-16,0 0 15,0 0-15,0 0 16,0 0-1,0 0-15,0 0 16,0 0-16,0 0 16,0 0-16,0 0 15,0 0-15,0 0 16,0 0-16,0 0 16,0 0-1,0 0-15,0 0 16,-10 11-16,-1-11 15,0 0-15,-11 0 16,-10 0-16,-1 11 16,-10-11-16,-11 11 15,0-1 1,10 1-16,1-11 16,0 0-16,10 11 15,1-11-15,-1 0 16,1 11-16,10-11 15,0 0 1,1 0-16,-1 11 16,11-11-16,0 10 15,1-10-15,-1 0 16,0 0-16,0 0 16,0 0-16,0 11 15,1-11 1,10 0-16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5:59.273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628 63 0,'0'0'15,"0"0"-15,0 0 16,0 0-1,0 0-15,0 0 16,0 0-16,0 0 16,0 0-16,0 0 15,0 0-15,0 0 16,-11 0-16,-11 0 16,1 0-1,-1-10-15,0 10 16,-10-11-16,-1 0 15,1 11-15,-1-11 16,1 11-16,-1-11 16,1 11-1,-1 0-15,1 0 16,-1 0-16,12 0 16,-12 0-16,12 0 15,-1 0-15,0 0 16,11 0-16,1 0 15,-1 0 1,0 0-16,11 0 16,-11 0-16,11 0 15,-11 0-15,1 0 16,-1-10-16,11 10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02.268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726 20 0,'0'0'0,"0"0"16,0 0-16,0 0 15,0 0-15,0 0 16,0 0-16,0 0 16,0 0-16,0 0 15,0 0 1,0 0-16,0 0 16,0 0-16,0 0 15,-11 0-15,0 0 16,0 0-16,-11 0 15,1 0-15,-12-11 16,1 11 0,-1 0-16,1 0 15,-1 0-15,-10 0 16,0 0-16,-1 0 16,1 0-16,0 0 15,-1 0-15,1 0 16,10 0-1,1 11-15,10-11 16,1 10-16,10-10 16,-11 11-16,11-11 15,1 0-15,-1 11 16,11-11-16,-11 0 16,11 0-1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14.48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411 0 0,'0'0'0,"0"0"0,0 0 0,0 0 0,0 0 16,0 0 0,0 0-16,0 0 15,0 0-15,0 0 16,0 0-16,0 0 16,0 0-16,0 0 15,0 0-15,0 0 16,0 0-1,-11 0-15,1 0 16,-1 0-16,0 0 16,0 0-16,0 0 15,-10 0-15,10 0 16,-11 0-16,0 0 16,1 0-1,10 0-15,-11 0 16,1 0-16,10 0 15,-11 0-15,11 0 16,0 0-16,1 0 16,-1 0-16,0 0 15,0 0 1,0 0-16,11 0 16,0 0-16,0 0 15,-11 0-15,1 0 16,10 0-16,-11 0 15,0 0-15,0 0 16,11 0 0,-11 0-16,1 0 15,-1 0-15,11 0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29.54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769 6 0,'0'0'0,"0"0"0,0 0 15,0 0-15,-11 0 16,0 0-16,0 0 16,1 0-16,-1 10 15,-11-10-15,0 0 16,1 0-1,-1 0-15,0 0 16,-10 0-16,-1 0 16,1 0-16,-1-10 15,1 10-15,-1 0 16,1 0-16,0 0 16,10 0-1,-11 0-15,12 0 16,-1 0-16,0 0 15,12 0-15,-1 0 16,0 0-16,0 0 16,0 0-16,0 0 15,1 0 1,-1 0-16,0 0 16,0 0-16,0 0 15,11 0-15,-11 0 16,1 0-16,-1 0 15,11 0-15,0 0 16,-11 0 0,0 0-16,11 0 15,-11 0-15,0 0 16,11 0-16,0 0 16,-10 0-16,-1 0 15,0 0-15,11 0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30.874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877-1 0,'0'0'0,"0"0"15,0 0 1,0 0-16,0 0 16,0 0-16,0 0 15,0 0-15,0 0 16,0 0-16,0 0 16,0 0-1,0 0-15,0 0 16,0 0-16,0 0 15,0 0-15,0 0 16,0 0 0,0 0-16,-11 0 0,-11 0 15,-10 11 1,-1-11-16,-10 0 16,0 0-16,-11 0 15,10 10-15,-10-10 16,11 0-16,-1 0 15,-10 0 1,0 0-16,-11 0 16,11 0-16,11 0 15,-1 0-15,12 0 16,-1 0-16,12 11 16,-1-11-16,11 0 15,0 0 1,1 0-16,10 0 15,0 0-15,0 0 16,0 0-16,0 0 16,0 0-16,0 0 15,0 0-15,0 0 16,0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44.033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888 1 0,'0'0'0,"0"0"0,0 0 15,0 0-15,-11 0 16,-11 0-16,1 0 16,-1 0-16,0 11 15,1 0-15,-12-11 16,1 11-16,-1-11 15,1 0-15,-12 0 16,1 11 0,0-1-16,-1-10 15,-10 0-15,11 0 16,-11 0-16,10 11 16,1-11-16,11 0 15,-1 0-15,1 11 16,-1-11-1,11 0-15,1 0 16,-1 0-16,11 0 16,0 0-16,1 0 15,10 0-15,0 0 16,0 0 0,0 0-16,0 0 15,0 0-15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45.080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715 0 0,'0'0'0,"0"0"15,0 0-15,0 0 16,0 0-16,0 0 16,0 0-16,0 0 15,0 0 1,0 0-16,0 0 15,-11 11-15,0 0 16,0-1-16,-10 1 16,-1 0-16,0 0 15,-10 0-15,-11-11 16,-1 0 0,1 11-16,0-1 15,-1 1-15,1-11 16,0 0-16,-1 0 15,1 0-15,11 0 16,-1 0-16,1 0 16,-1 0-1,11 0-15,12 0 16,-1 0-16,0 0 16,0 11-16,11-11 15,0 0-15,0 0 16,0 0-16,0 0 15,0 0 1,0 0-16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45.908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736-1 0,'0'0'0,"0"0"16,0 0-16,0 0 16,0 0-16,0 0 15,0 0-15,0 0 16,0 0-16,0 0 16,-11 0-1,0 0-15,-10 0 16,-1 0-16,0 0 15,-10 10-15,-1 1 16,-10 0-16,11 0 16,-12 0-1,1-1-15,0-10 16,-1 0-16,1 11 16,0-11-16,-1 0 15,12 0-15,-1 0 16,1 0-16,10 0 15,1 0 1,-1 0-16,11 0 16,0 0-16,0 0 15,1 0-15,10 0 16,0 0-16,0 0 16,0 0-16,0 0 15,0 0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47.002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813 34 0,'0'0'16,"0"0"-16,0 0 15,0 0-15,0 0 16,0 0-16,0 0 15,0 0 1,0 0-16,0 0 16,0 0-16,-10 0 15,-12 0-15,0 0 16,-10-11-16,-1 11 16,1 0-16,-1 0 15,1 0 1,-11 0-16,-1 0 15,1 0-15,0-10 16,-1 10-16,-10 0 16,11 0-16,10 0 15,-10 0-15,10-11 16,1 11 0,-1 0-16,1 0 15,10 0-15,1 0 16,10 0-16,0 0 15,0 0-15,11 0 16,0 0 0,0 0-16,0 0 15,0 0-15,0 0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47.73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900 0 0,'0'0'15,"0"0"-15,0 0 16,0 0-16,0 0 15,0 0 1,0 0-16,0 0 16,0 0-16,0 0 15,0 0-15,-10 11 16,-12-11-16,0 0 16,1 0-16,-12 0 15,-10 0 1,-1 0-16,1 0 15,-11 0-15,0 0 16,10 0-16,1 0 16,0 0-16,-1 0 15,1 0-15,0 0 16,10 0 0,1 11-16,-11-11 15,10 0-15,1 11 16,10-11-16,0 0 15,1 0-15,10 11 16,0-11-16,0 0 16,0 0-1,0 0-15,11 0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08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99.06977" units="1/cm"/>
          <inkml:channelProperty channel="Y" name="resolution" value="98.96907" units="1/cm"/>
          <inkml:channelProperty channel="T" name="resolution" value="1" units="1/dev"/>
        </inkml:channelProperties>
      </inkml:inkSource>
      <inkml:timestamp xml:id="ts0" timeString="2017-02-13T03:06:48.47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727 55 0,'0'0'16,"0"0"-16,0 0 15,0 0-15,0 0 32,0 0-32,0 0 0,0 0 0,0 0 15,0 0-15,0 0 16,-11 0-16,0 0 16,-10 0-1,-1 0-15,0-11 16,-10 0-16,-1 11 15,1 0-15,-11 0 16,-1 0-16,-10 0 16,11 0-16,-11 0 15,10 0 1,-10-10-16,11 10 16,10-11-16,1 0 15,-1 11-15,12 0 16,10 0-16,0 0 15,0 0 1,0 0-16,11 0 16,0 0-16,0 0 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17-02-13T03:08:20.59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57 0,'27'0'281,"0"0"-265,0 0 0,0 0 15,0 0 16,0 0-32,0 0-15,0 0 32,0 0-1,0 0-16,0 0 48,-27-28-16,27 28-16,0 0 32,0 0-63,0 0 46,0 0-30,0 0 31,0 0-47,-27-27 62,27 27-46,0 0 31,0 0 15,0 0-30,0 0 202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17-02-13T03:08:25.401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0-1 0,'27'0'266,"27"0"-235,-27 0-15,0 0-1,0 0 16,0 0-31,0 0 63,0 0-47,0 0 15,0 0-31,0 0 47,0 0-16,0 0 0,0 0-31,0 0 63,0 0-1,0 0-46,0 0 15,0 0-31,0 0 31,0 0 1,0 0-17,0 0 16,27 0 16,-27 0-15,0 0 218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52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4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4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71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1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30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0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9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9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89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4364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38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863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5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75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9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46D14-B9A7-476F-A3B4-87206A47C13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7064D-4C48-466B-B205-316E32937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49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17.emf"/><Relationship Id="rId26" Type="http://schemas.openxmlformats.org/officeDocument/2006/relationships/image" Target="../media/image21.emf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25.emf"/><Relationship Id="rId42" Type="http://schemas.openxmlformats.org/officeDocument/2006/relationships/image" Target="../media/image29.emf"/><Relationship Id="rId47" Type="http://schemas.openxmlformats.org/officeDocument/2006/relationships/customXml" Target="../ink/ink23.xml"/><Relationship Id="rId50" Type="http://schemas.openxmlformats.org/officeDocument/2006/relationships/image" Target="../media/image33.emf"/><Relationship Id="rId55" Type="http://schemas.openxmlformats.org/officeDocument/2006/relationships/customXml" Target="../ink/ink27.xml"/><Relationship Id="rId63" Type="http://schemas.openxmlformats.org/officeDocument/2006/relationships/customXml" Target="../ink/ink31.xml"/><Relationship Id="rId68" Type="http://schemas.openxmlformats.org/officeDocument/2006/relationships/image" Target="../media/image42.emf"/><Relationship Id="rId76" Type="http://schemas.openxmlformats.org/officeDocument/2006/relationships/image" Target="../media/image46.emf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2" Type="http://schemas.openxmlformats.org/officeDocument/2006/relationships/image" Target="../media/image9.gif"/><Relationship Id="rId16" Type="http://schemas.openxmlformats.org/officeDocument/2006/relationships/image" Target="../media/image16.emf"/><Relationship Id="rId29" Type="http://schemas.openxmlformats.org/officeDocument/2006/relationships/customXml" Target="../ink/ink14.xml"/><Relationship Id="rId11" Type="http://schemas.openxmlformats.org/officeDocument/2006/relationships/customXml" Target="../ink/ink5.xml"/><Relationship Id="rId24" Type="http://schemas.openxmlformats.org/officeDocument/2006/relationships/image" Target="../media/image20.emf"/><Relationship Id="rId32" Type="http://schemas.openxmlformats.org/officeDocument/2006/relationships/image" Target="../media/image24.emf"/><Relationship Id="rId37" Type="http://schemas.openxmlformats.org/officeDocument/2006/relationships/customXml" Target="../ink/ink18.xml"/><Relationship Id="rId40" Type="http://schemas.openxmlformats.org/officeDocument/2006/relationships/image" Target="../media/image28.emf"/><Relationship Id="rId45" Type="http://schemas.openxmlformats.org/officeDocument/2006/relationships/customXml" Target="../ink/ink22.xml"/><Relationship Id="rId53" Type="http://schemas.openxmlformats.org/officeDocument/2006/relationships/customXml" Target="../ink/ink26.xml"/><Relationship Id="rId58" Type="http://schemas.openxmlformats.org/officeDocument/2006/relationships/image" Target="../media/image37.emf"/><Relationship Id="rId66" Type="http://schemas.openxmlformats.org/officeDocument/2006/relationships/image" Target="../media/image41.emf"/><Relationship Id="rId74" Type="http://schemas.openxmlformats.org/officeDocument/2006/relationships/image" Target="../media/image45.emf"/><Relationship Id="rId79" Type="http://schemas.openxmlformats.org/officeDocument/2006/relationships/customXml" Target="../ink/ink39.xml"/><Relationship Id="rId5" Type="http://schemas.openxmlformats.org/officeDocument/2006/relationships/customXml" Target="../ink/ink2.xml"/><Relationship Id="rId61" Type="http://schemas.openxmlformats.org/officeDocument/2006/relationships/customXml" Target="../ink/ink30.xml"/><Relationship Id="rId10" Type="http://schemas.openxmlformats.org/officeDocument/2006/relationships/image" Target="../media/image13.emf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image" Target="../media/image30.emf"/><Relationship Id="rId52" Type="http://schemas.openxmlformats.org/officeDocument/2006/relationships/image" Target="../media/image34.emf"/><Relationship Id="rId60" Type="http://schemas.openxmlformats.org/officeDocument/2006/relationships/image" Target="../media/image38.emf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image" Target="../media/image47.emf"/><Relationship Id="rId81" Type="http://schemas.openxmlformats.org/officeDocument/2006/relationships/image" Target="../media/image8.png"/><Relationship Id="rId4" Type="http://schemas.openxmlformats.org/officeDocument/2006/relationships/image" Target="../media/image10.emf"/><Relationship Id="rId9" Type="http://schemas.openxmlformats.org/officeDocument/2006/relationships/customXml" Target="../ink/ink4.xml"/><Relationship Id="rId14" Type="http://schemas.openxmlformats.org/officeDocument/2006/relationships/image" Target="../media/image15.emf"/><Relationship Id="rId22" Type="http://schemas.openxmlformats.org/officeDocument/2006/relationships/image" Target="../media/image19.emf"/><Relationship Id="rId27" Type="http://schemas.openxmlformats.org/officeDocument/2006/relationships/customXml" Target="../ink/ink13.xml"/><Relationship Id="rId30" Type="http://schemas.openxmlformats.org/officeDocument/2006/relationships/image" Target="../media/image23.emf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32.emf"/><Relationship Id="rId56" Type="http://schemas.openxmlformats.org/officeDocument/2006/relationships/image" Target="../media/image36.emf"/><Relationship Id="rId64" Type="http://schemas.openxmlformats.org/officeDocument/2006/relationships/image" Target="../media/image40.emf"/><Relationship Id="rId69" Type="http://schemas.openxmlformats.org/officeDocument/2006/relationships/customXml" Target="../ink/ink34.xml"/><Relationship Id="rId77" Type="http://schemas.openxmlformats.org/officeDocument/2006/relationships/customXml" Target="../ink/ink38.xml"/><Relationship Id="rId8" Type="http://schemas.openxmlformats.org/officeDocument/2006/relationships/image" Target="../media/image12.emf"/><Relationship Id="rId51" Type="http://schemas.openxmlformats.org/officeDocument/2006/relationships/customXml" Target="../ink/ink25.xml"/><Relationship Id="rId72" Type="http://schemas.openxmlformats.org/officeDocument/2006/relationships/image" Target="../media/image44.emf"/><Relationship Id="rId80" Type="http://schemas.openxmlformats.org/officeDocument/2006/relationships/image" Target="../media/image48.emf"/><Relationship Id="rId3" Type="http://schemas.openxmlformats.org/officeDocument/2006/relationships/customXml" Target="../ink/ink1.xml"/><Relationship Id="rId12" Type="http://schemas.openxmlformats.org/officeDocument/2006/relationships/image" Target="../media/image14.emf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27.emf"/><Relationship Id="rId46" Type="http://schemas.openxmlformats.org/officeDocument/2006/relationships/image" Target="../media/image31.emf"/><Relationship Id="rId59" Type="http://schemas.openxmlformats.org/officeDocument/2006/relationships/customXml" Target="../ink/ink29.xml"/><Relationship Id="rId67" Type="http://schemas.openxmlformats.org/officeDocument/2006/relationships/customXml" Target="../ink/ink33.xml"/><Relationship Id="rId20" Type="http://schemas.openxmlformats.org/officeDocument/2006/relationships/image" Target="../media/image18.emf"/><Relationship Id="rId41" Type="http://schemas.openxmlformats.org/officeDocument/2006/relationships/customXml" Target="../ink/ink20.xml"/><Relationship Id="rId54" Type="http://schemas.openxmlformats.org/officeDocument/2006/relationships/image" Target="../media/image35.emf"/><Relationship Id="rId62" Type="http://schemas.openxmlformats.org/officeDocument/2006/relationships/image" Target="../media/image39.emf"/><Relationship Id="rId70" Type="http://schemas.openxmlformats.org/officeDocument/2006/relationships/image" Target="../media/image43.emf"/><Relationship Id="rId75" Type="http://schemas.openxmlformats.org/officeDocument/2006/relationships/customXml" Target="../ink/ink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2.emf"/><Relationship Id="rId36" Type="http://schemas.openxmlformats.org/officeDocument/2006/relationships/image" Target="../media/image26.emf"/><Relationship Id="rId49" Type="http://schemas.openxmlformats.org/officeDocument/2006/relationships/customXml" Target="../ink/ink24.xml"/><Relationship Id="rId57" Type="http://schemas.openxmlformats.org/officeDocument/2006/relationships/customXml" Target="../ink/ink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00_png_srz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00_png_srz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(and why the answer is “YES”)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SHOULD WE DECRIMINALIZE DRUGS?</a:t>
            </a:r>
          </a:p>
        </p:txBody>
      </p:sp>
    </p:spTree>
    <p:extLst>
      <p:ext uri="{BB962C8B-B14F-4D97-AF65-F5344CB8AC3E}">
        <p14:creationId xmlns:p14="http://schemas.microsoft.com/office/powerpoint/2010/main" val="119112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902406751"/>
              </p:ext>
            </p:extLst>
          </p:nvPr>
        </p:nvGraphicFramePr>
        <p:xfrm>
          <a:off x="0" y="2211568"/>
          <a:ext cx="5021943" cy="3859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163170" y="5430912"/>
            <a:ext cx="8091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in ten people have abused drugs in the </a:t>
            </a:r>
            <a:r>
              <a:rPr lang="en-US" sz="2400" dirty="0">
                <a:solidFill>
                  <a:schemeClr val="accent6"/>
                </a:solidFill>
              </a:rPr>
              <a:t>past month</a:t>
            </a:r>
            <a:r>
              <a:rPr lang="en-US" sz="24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3100" y="1086101"/>
            <a:ext cx="7835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decriminalization of drug use benefits </a:t>
            </a:r>
            <a:r>
              <a:rPr lang="en-US" sz="2400" dirty="0">
                <a:solidFill>
                  <a:schemeClr val="accent6"/>
                </a:solidFill>
              </a:rPr>
              <a:t>everybody</a:t>
            </a:r>
            <a:r>
              <a:rPr lang="en-US" sz="2400" dirty="0"/>
              <a:t>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979325" y="3069277"/>
            <a:ext cx="4307041" cy="2143992"/>
            <a:chOff x="5979325" y="2434950"/>
            <a:chExt cx="4307041" cy="214399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9325" y="2434950"/>
              <a:ext cx="4307041" cy="214399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8212">
              <a:off x="6908800" y="3695921"/>
              <a:ext cx="731520" cy="731520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771" y="568608"/>
            <a:ext cx="15716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68901" y="3090050"/>
            <a:ext cx="42659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+mj-lt"/>
              </a:rPr>
              <a:t>* Decrease spending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* Increase revenue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1181" y="3090050"/>
            <a:ext cx="48990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+mj-lt"/>
              </a:rPr>
              <a:t>* Improve public health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* Save many lives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0" y="1191632"/>
            <a:ext cx="12192000" cy="86609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BENEFITS OF DECRIMINALIZING DRUGS</a:t>
            </a:r>
          </a:p>
        </p:txBody>
      </p:sp>
    </p:spTree>
    <p:extLst>
      <p:ext uri="{BB962C8B-B14F-4D97-AF65-F5344CB8AC3E}">
        <p14:creationId xmlns:p14="http://schemas.microsoft.com/office/powerpoint/2010/main" val="2260669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0173" y="3795486"/>
            <a:ext cx="24481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buying</a:t>
            </a:r>
          </a:p>
          <a:p>
            <a:pPr algn="ctr"/>
            <a:r>
              <a:rPr lang="en-US" sz="2400" dirty="0">
                <a:latin typeface="+mj-lt"/>
              </a:rPr>
              <a:t>selling</a:t>
            </a:r>
          </a:p>
          <a:p>
            <a:pPr algn="ctr"/>
            <a:r>
              <a:rPr lang="en-US" sz="2400" dirty="0">
                <a:latin typeface="+mj-lt"/>
              </a:rPr>
              <a:t>using in public</a:t>
            </a: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1191632"/>
            <a:ext cx="12192000" cy="86609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WHAT IS (AND ISN’T </a:t>
            </a:r>
            <a:r>
              <a:rPr lang="en-US" sz="2400" dirty="0">
                <a:solidFill>
                  <a:schemeClr val="accent6"/>
                </a:solidFill>
              </a:rPr>
              <a:t>DECRIMINALIZATION</a:t>
            </a:r>
            <a:r>
              <a:rPr lang="en-US" sz="2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16443" y="4173915"/>
            <a:ext cx="2598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r</a:t>
            </a:r>
            <a:r>
              <a:rPr lang="en-US" sz="2400" kern="1200" dirty="0">
                <a:solidFill>
                  <a:schemeClr val="tx1"/>
                </a:solidFill>
                <a:latin typeface="+mj-lt"/>
              </a:rPr>
              <a:t>ecreational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0361" y="2264886"/>
            <a:ext cx="10999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accent2"/>
                </a:solidFill>
                <a:sym typeface="Wingdings 2" panose="05020102010507070707" pitchFamily="18" charset="2"/>
              </a:rPr>
              <a:t></a:t>
            </a:r>
            <a:endParaRPr lang="en-US" sz="8000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26398" y="2264886"/>
            <a:ext cx="10999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accent5"/>
                </a:solidFill>
                <a:sym typeface="Wingdings 2" panose="05020102010507070707" pitchFamily="18" charset="2"/>
              </a:rPr>
              <a:t></a:t>
            </a:r>
            <a:endParaRPr lang="en-US" sz="8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581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61873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Make </a:t>
            </a:r>
            <a:r>
              <a:rPr lang="en-US" sz="2400" b="1" dirty="0">
                <a:solidFill>
                  <a:schemeClr val="accent6"/>
                </a:solidFill>
                <a:latin typeface="+mj-lt"/>
              </a:rPr>
              <a:t>HEALTH</a:t>
            </a:r>
            <a:r>
              <a:rPr lang="en-US" sz="2400" b="1" dirty="0">
                <a:latin typeface="+mj-lt"/>
              </a:rPr>
              <a:t> the Priority</a:t>
            </a:r>
          </a:p>
          <a:p>
            <a:endParaRPr lang="en-US" sz="2400" dirty="0">
              <a:latin typeface="+mj-lt"/>
            </a:endParaRPr>
          </a:p>
          <a:p>
            <a:pPr algn="ctr"/>
            <a:r>
              <a:rPr lang="en-US" sz="2400" dirty="0">
                <a:latin typeface="+mj-lt"/>
              </a:rPr>
              <a:t>make addiction about 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TREATMENT</a:t>
            </a:r>
            <a:r>
              <a:rPr lang="en-US" sz="2400" dirty="0">
                <a:latin typeface="+mj-lt"/>
              </a:rPr>
              <a:t> instead of </a:t>
            </a:r>
            <a:r>
              <a:rPr lang="en-US" sz="2400" dirty="0">
                <a:solidFill>
                  <a:schemeClr val="accent5"/>
                </a:solidFill>
                <a:latin typeface="+mj-lt"/>
              </a:rPr>
              <a:t>LEGALITY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732061082"/>
              </p:ext>
            </p:extLst>
          </p:nvPr>
        </p:nvGraphicFramePr>
        <p:xfrm>
          <a:off x="0" y="2467429"/>
          <a:ext cx="5203516" cy="4006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05737" y="3935144"/>
            <a:ext cx="5584042" cy="267765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400" dirty="0">
                <a:latin typeface="+mj-lt"/>
              </a:rPr>
              <a:t>50 g or less</a:t>
            </a:r>
          </a:p>
          <a:p>
            <a:r>
              <a:rPr lang="en-US" sz="2400" dirty="0">
                <a:latin typeface="+mj-lt"/>
              </a:rPr>
              <a:t> - 6 months jail</a:t>
            </a:r>
          </a:p>
          <a:p>
            <a:r>
              <a:rPr lang="en-US" sz="2400" dirty="0">
                <a:latin typeface="+mj-lt"/>
              </a:rPr>
              <a:t> - $1000 fine</a:t>
            </a: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more than 50g</a:t>
            </a:r>
          </a:p>
          <a:p>
            <a:r>
              <a:rPr lang="en-US" sz="2400" dirty="0">
                <a:latin typeface="+mj-lt"/>
              </a:rPr>
              <a:t> - 18 months prison</a:t>
            </a:r>
          </a:p>
          <a:p>
            <a:r>
              <a:rPr lang="en-US" sz="2400" dirty="0">
                <a:latin typeface="+mj-lt"/>
              </a:rPr>
              <a:t> - $25,000 fine</a:t>
            </a:r>
          </a:p>
          <a:p>
            <a:endParaRPr lang="en-US" sz="2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8252" y="3006813"/>
            <a:ext cx="4455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MINIMUM PENALTIES (N.J.)</a:t>
            </a:r>
          </a:p>
        </p:txBody>
      </p:sp>
    </p:spTree>
    <p:extLst>
      <p:ext uri="{BB962C8B-B14F-4D97-AF65-F5344CB8AC3E}">
        <p14:creationId xmlns:p14="http://schemas.microsoft.com/office/powerpoint/2010/main" val="2313352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2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76423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Decriminalization of Drug Use will </a:t>
            </a:r>
            <a:r>
              <a:rPr lang="en-US" sz="2400" b="1" dirty="0">
                <a:solidFill>
                  <a:schemeClr val="accent6"/>
                </a:solidFill>
                <a:latin typeface="+mj-lt"/>
              </a:rPr>
              <a:t>SAVE LIVES</a:t>
            </a:r>
            <a:endParaRPr lang="en-US" sz="24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0" y="3047201"/>
            <a:ext cx="43602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Accidental Deaths</a:t>
            </a:r>
          </a:p>
          <a:p>
            <a:pPr algn="ctr"/>
            <a:r>
              <a:rPr lang="en-US" sz="2400" dirty="0">
                <a:latin typeface="+mj-lt"/>
              </a:rPr>
              <a:t>drug overdoses &gt; car crashes</a:t>
            </a:r>
          </a:p>
          <a:p>
            <a:endParaRPr lang="en-US" sz="2400" dirty="0">
              <a:latin typeface="+mj-lt"/>
            </a:endParaRPr>
          </a:p>
          <a:p>
            <a:pPr algn="ctr"/>
            <a:r>
              <a:rPr lang="en-US" sz="2400" dirty="0">
                <a:latin typeface="+mj-lt"/>
              </a:rPr>
              <a:t>because </a:t>
            </a:r>
            <a:r>
              <a:rPr lang="en-US" sz="2400" dirty="0">
                <a:solidFill>
                  <a:schemeClr val="accent5"/>
                </a:solidFill>
                <a:latin typeface="+mj-lt"/>
              </a:rPr>
              <a:t>FEAR</a:t>
            </a:r>
            <a:r>
              <a:rPr lang="en-US" sz="2400" dirty="0">
                <a:latin typeface="+mj-lt"/>
              </a:rPr>
              <a:t> of</a:t>
            </a:r>
          </a:p>
          <a:p>
            <a:pPr algn="ctr"/>
            <a:r>
              <a:rPr lang="en-US" sz="2400" dirty="0">
                <a:latin typeface="+mj-lt"/>
              </a:rPr>
              <a:t>police involvement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46" y="2774518"/>
            <a:ext cx="3802380" cy="28536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97" y="195821"/>
            <a:ext cx="1424182" cy="142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45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28173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6"/>
                </a:solidFill>
                <a:latin typeface="+mj-lt"/>
              </a:rPr>
              <a:t>37</a:t>
            </a:r>
            <a:r>
              <a:rPr lang="en-US" sz="2400" dirty="0">
                <a:latin typeface="+mj-lt"/>
              </a:rPr>
              <a:t> states plus </a:t>
            </a:r>
            <a:r>
              <a:rPr lang="en-US" sz="2400" dirty="0">
                <a:solidFill>
                  <a:schemeClr val="accent6"/>
                </a:solidFill>
                <a:latin typeface="+mj-lt"/>
              </a:rPr>
              <a:t>D.C.</a:t>
            </a:r>
          </a:p>
          <a:p>
            <a:pPr algn="ctr"/>
            <a:r>
              <a:rPr lang="en-US" sz="2400" dirty="0">
                <a:latin typeface="+mj-lt"/>
              </a:rPr>
              <a:t>protect overdose victims and 911 callers </a:t>
            </a:r>
            <a:r>
              <a:rPr lang="en-US" sz="2400">
                <a:latin typeface="+mj-lt"/>
              </a:rPr>
              <a:t>helping them.</a:t>
            </a:r>
            <a:endParaRPr lang="en-US" sz="2400" dirty="0">
              <a:latin typeface="+mj-lt"/>
            </a:endParaRPr>
          </a:p>
          <a:p>
            <a:pPr algn="ctr"/>
            <a:r>
              <a:rPr lang="en-US" sz="2400" dirty="0">
                <a:solidFill>
                  <a:schemeClr val="accent5"/>
                </a:solidFill>
                <a:latin typeface="+mj-lt"/>
              </a:rPr>
              <a:t>buying</a:t>
            </a:r>
            <a:r>
              <a:rPr lang="en-US" sz="2400" dirty="0">
                <a:latin typeface="+mj-lt"/>
              </a:rPr>
              <a:t>/</a:t>
            </a:r>
            <a:r>
              <a:rPr lang="en-US" sz="2400" dirty="0">
                <a:solidFill>
                  <a:schemeClr val="accent5"/>
                </a:solidFill>
                <a:latin typeface="+mj-lt"/>
              </a:rPr>
              <a:t>selling</a:t>
            </a:r>
            <a:r>
              <a:rPr lang="en-US" sz="2400" dirty="0">
                <a:latin typeface="+mj-lt"/>
              </a:rPr>
              <a:t> are not exempt charges.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3085805" y="838531"/>
            <a:ext cx="6286500" cy="4286250"/>
            <a:chOff x="1617223" y="852386"/>
            <a:chExt cx="6286500" cy="42862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7223" y="852386"/>
              <a:ext cx="6286500" cy="4286250"/>
            </a:xfrm>
            <a:prstGeom prst="rect">
              <a:avLst/>
            </a:prstGeom>
          </p:spPr>
        </p:pic>
        <p:grpSp>
          <p:nvGrpSpPr>
            <p:cNvPr id="57" name="Group 56"/>
            <p:cNvGrpSpPr/>
            <p:nvPr/>
          </p:nvGrpSpPr>
          <p:grpSpPr>
            <a:xfrm>
              <a:off x="1784221" y="1052985"/>
              <a:ext cx="5745271" cy="3402720"/>
              <a:chOff x="1784221" y="1052985"/>
              <a:chExt cx="5745271" cy="3402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5" name="Ink 14"/>
                  <p14:cNvContentPartPr/>
                  <p14:nvPr/>
                </p14:nvContentPartPr>
                <p14:xfrm>
                  <a:off x="2218021" y="1088900"/>
                  <a:ext cx="262800" cy="10800"/>
                </p14:xfrm>
              </p:contentPart>
            </mc:Choice>
            <mc:Fallback xmlns="">
              <p:pic>
                <p:nvPicPr>
                  <p:cNvPr id="15" name="Ink 14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198941" y="1050740"/>
                    <a:ext cx="300960" cy="87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17" name="Ink 16"/>
                  <p14:cNvContentPartPr/>
                  <p14:nvPr/>
                </p14:nvContentPartPr>
                <p14:xfrm>
                  <a:off x="2084461" y="1622660"/>
                  <a:ext cx="195840" cy="23760"/>
                </p14:xfrm>
              </p:contentPart>
            </mc:Choice>
            <mc:Fallback xmlns="">
              <p:pic>
                <p:nvPicPr>
                  <p:cNvPr id="17" name="Ink 16"/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024701" y="1502780"/>
                    <a:ext cx="315720" cy="263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18" name="Ink 17"/>
                  <p14:cNvContentPartPr/>
                  <p14:nvPr/>
                </p14:nvContentPartPr>
                <p14:xfrm>
                  <a:off x="2248261" y="1233500"/>
                  <a:ext cx="250200" cy="0"/>
                </p14:xfrm>
              </p:contentPart>
            </mc:Choice>
            <mc:Fallback xmlns="">
              <p:pic>
                <p:nvPicPr>
                  <p:cNvPr id="18" name="Ink 17"/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0" y="0"/>
                    <a:ext cx="250200" cy="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9" name="Ink 18"/>
                  <p14:cNvContentPartPr/>
                  <p14:nvPr/>
                </p14:nvContentPartPr>
                <p14:xfrm>
                  <a:off x="1784221" y="2451860"/>
                  <a:ext cx="289440" cy="23400"/>
                </p14:xfrm>
              </p:contentPart>
            </mc:Choice>
            <mc:Fallback xmlns="">
              <p:pic>
                <p:nvPicPr>
                  <p:cNvPr id="19" name="Ink 18"/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724461" y="2331620"/>
                    <a:ext cx="409320" cy="263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20" name="Ink 19"/>
                  <p14:cNvContentPartPr/>
                  <p14:nvPr/>
                </p14:nvContentPartPr>
                <p14:xfrm>
                  <a:off x="2291101" y="2210660"/>
                  <a:ext cx="195840" cy="11520"/>
                </p14:xfrm>
              </p:contentPart>
            </mc:Choice>
            <mc:Fallback xmlns="">
              <p:pic>
                <p:nvPicPr>
                  <p:cNvPr id="20" name="Ink 19"/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2231341" y="2090420"/>
                    <a:ext cx="315720" cy="251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21" name="Ink 20"/>
                  <p14:cNvContentPartPr/>
                  <p14:nvPr/>
                </p14:nvContentPartPr>
                <p14:xfrm>
                  <a:off x="2049901" y="3735260"/>
                  <a:ext cx="273240" cy="12240"/>
                </p14:xfrm>
              </p:contentPart>
            </mc:Choice>
            <mc:Fallback xmlns="">
              <p:pic>
                <p:nvPicPr>
                  <p:cNvPr id="21" name="Ink 20"/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1989781" y="3615380"/>
                    <a:ext cx="393480" cy="25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22" name="Ink 21"/>
                  <p14:cNvContentPartPr/>
                  <p14:nvPr/>
                </p14:nvContentPartPr>
                <p14:xfrm>
                  <a:off x="2821381" y="2447900"/>
                  <a:ext cx="258120" cy="19440"/>
                </p14:xfrm>
              </p:contentPart>
            </mc:Choice>
            <mc:Fallback xmlns="">
              <p:pic>
                <p:nvPicPr>
                  <p:cNvPr id="22" name="Ink 21"/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2761621" y="2327660"/>
                    <a:ext cx="378000" cy="259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3" name="Ink 22"/>
                  <p14:cNvContentPartPr/>
                  <p14:nvPr/>
                </p14:nvContentPartPr>
                <p14:xfrm>
                  <a:off x="3461461" y="2553020"/>
                  <a:ext cx="199080" cy="9720"/>
                </p14:xfrm>
              </p:contentPart>
            </mc:Choice>
            <mc:Fallback xmlns="">
              <p:pic>
                <p:nvPicPr>
                  <p:cNvPr id="23" name="Ink 22"/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3401341" y="2432780"/>
                    <a:ext cx="319320" cy="250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24" name="Ink 23"/>
                  <p14:cNvContentPartPr/>
                  <p14:nvPr/>
                </p14:nvContentPartPr>
                <p14:xfrm>
                  <a:off x="3325021" y="3144500"/>
                  <a:ext cx="257400" cy="15120"/>
                </p14:xfrm>
              </p:contentPart>
            </mc:Choice>
            <mc:Fallback xmlns="">
              <p:pic>
                <p:nvPicPr>
                  <p:cNvPr id="24" name="Ink 23"/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3264901" y="3024260"/>
                    <a:ext cx="377640" cy="255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25" name="Ink 24"/>
                  <p14:cNvContentPartPr/>
                  <p14:nvPr/>
                </p14:nvContentPartPr>
                <p14:xfrm>
                  <a:off x="4030621" y="1447460"/>
                  <a:ext cx="238680" cy="19800"/>
                </p14:xfrm>
              </p:contentPart>
            </mc:Choice>
            <mc:Fallback xmlns="">
              <p:pic>
                <p:nvPicPr>
                  <p:cNvPr id="25" name="Ink 24"/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3970501" y="1327580"/>
                    <a:ext cx="358560" cy="259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26" name="Ink 25"/>
                  <p14:cNvContentPartPr/>
                  <p14:nvPr/>
                </p14:nvContentPartPr>
                <p14:xfrm>
                  <a:off x="5020077" y="1752840"/>
                  <a:ext cx="211320" cy="0"/>
                </p14:xfrm>
              </p:contentPart>
            </mc:Choice>
            <mc:Fallback xmlns="">
              <p:pic>
                <p:nvPicPr>
                  <p:cNvPr id="26" name="Ink 25"/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0" y="0"/>
                    <a:ext cx="211320" cy="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27" name="Ink 26"/>
                  <p14:cNvContentPartPr/>
                  <p14:nvPr/>
                </p14:nvContentPartPr>
                <p14:xfrm>
                  <a:off x="4611117" y="1503720"/>
                  <a:ext cx="215280" cy="23400"/>
                </p14:xfrm>
              </p:contentPart>
            </mc:Choice>
            <mc:Fallback xmlns="">
              <p:pic>
                <p:nvPicPr>
                  <p:cNvPr id="27" name="Ink 26"/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4550997" y="1383840"/>
                    <a:ext cx="335160" cy="263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28" name="Ink 27"/>
                  <p14:cNvContentPartPr/>
                  <p14:nvPr/>
                </p14:nvContentPartPr>
                <p14:xfrm>
                  <a:off x="5164797" y="2373840"/>
                  <a:ext cx="215280" cy="9360"/>
                </p14:xfrm>
              </p:contentPart>
            </mc:Choice>
            <mc:Fallback xmlns="">
              <p:pic>
                <p:nvPicPr>
                  <p:cNvPr id="28" name="Ink 27"/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5104677" y="2253600"/>
                    <a:ext cx="335160" cy="249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29" name="Ink 28"/>
                  <p14:cNvContentPartPr/>
                  <p14:nvPr/>
                </p14:nvContentPartPr>
                <p14:xfrm>
                  <a:off x="5741877" y="2337120"/>
                  <a:ext cx="273240" cy="46440"/>
                </p14:xfrm>
              </p:contentPart>
            </mc:Choice>
            <mc:Fallback xmlns="">
              <p:pic>
                <p:nvPicPr>
                  <p:cNvPr id="29" name="Ink 28"/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5681757" y="2216880"/>
                    <a:ext cx="393480" cy="286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30" name="Ink 29"/>
                  <p14:cNvContentPartPr/>
                  <p14:nvPr/>
                </p14:nvContentPartPr>
                <p14:xfrm>
                  <a:off x="5492397" y="2372040"/>
                  <a:ext cx="132840" cy="19800"/>
                </p14:xfrm>
              </p:contentPart>
            </mc:Choice>
            <mc:Fallback xmlns="">
              <p:pic>
                <p:nvPicPr>
                  <p:cNvPr id="30" name="Ink 29"/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5432277" y="2251800"/>
                    <a:ext cx="253080" cy="259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31" name="Ink 30"/>
                  <p14:cNvContentPartPr/>
                  <p14:nvPr/>
                </p14:nvContentPartPr>
                <p14:xfrm>
                  <a:off x="5515797" y="1952640"/>
                  <a:ext cx="245880" cy="6840"/>
                </p14:xfrm>
              </p:contentPart>
            </mc:Choice>
            <mc:Fallback xmlns="">
              <p:pic>
                <p:nvPicPr>
                  <p:cNvPr id="31" name="Ink 30"/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5455677" y="1832760"/>
                    <a:ext cx="366120" cy="246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32" name="Ink 31"/>
                  <p14:cNvContentPartPr/>
                  <p14:nvPr/>
                </p14:nvContentPartPr>
                <p14:xfrm>
                  <a:off x="4860237" y="3086280"/>
                  <a:ext cx="215280" cy="9000"/>
                </p14:xfrm>
              </p:contentPart>
            </mc:Choice>
            <mc:Fallback xmlns="">
              <p:pic>
                <p:nvPicPr>
                  <p:cNvPr id="32" name="Ink 31"/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4800477" y="2966040"/>
                    <a:ext cx="335160" cy="24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33" name="Ink 32"/>
                  <p14:cNvContentPartPr/>
                  <p14:nvPr/>
                </p14:nvContentPartPr>
                <p14:xfrm>
                  <a:off x="4860237" y="3585600"/>
                  <a:ext cx="172440" cy="9720"/>
                </p14:xfrm>
              </p:contentPart>
            </mc:Choice>
            <mc:Fallback xmlns="">
              <p:pic>
                <p:nvPicPr>
                  <p:cNvPr id="33" name="Ink 32"/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4800477" y="3465720"/>
                    <a:ext cx="292320" cy="24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34" name="Ink 33"/>
                  <p14:cNvContentPartPr/>
                  <p14:nvPr/>
                </p14:nvContentPartPr>
                <p14:xfrm>
                  <a:off x="5901717" y="3390120"/>
                  <a:ext cx="175680" cy="8640"/>
                </p14:xfrm>
              </p:contentPart>
            </mc:Choice>
            <mc:Fallback xmlns="">
              <p:pic>
                <p:nvPicPr>
                  <p:cNvPr id="34" name="Ink 33"/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5841597" y="3269880"/>
                    <a:ext cx="295920" cy="24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35" name="Ink 34"/>
                  <p14:cNvContentPartPr/>
                  <p14:nvPr/>
                </p14:nvContentPartPr>
                <p14:xfrm>
                  <a:off x="5503557" y="3305880"/>
                  <a:ext cx="223560" cy="5400"/>
                </p14:xfrm>
              </p:contentPart>
            </mc:Choice>
            <mc:Fallback xmlns="">
              <p:pic>
                <p:nvPicPr>
                  <p:cNvPr id="35" name="Ink 34"/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5443797" y="3185640"/>
                    <a:ext cx="343080" cy="245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36" name="Ink 35"/>
                  <p14:cNvContentPartPr/>
                  <p14:nvPr/>
                </p14:nvContentPartPr>
                <p14:xfrm>
                  <a:off x="5156517" y="3348720"/>
                  <a:ext cx="219240" cy="19440"/>
                </p14:xfrm>
              </p:contentPart>
            </mc:Choice>
            <mc:Fallback xmlns="">
              <p:pic>
                <p:nvPicPr>
                  <p:cNvPr id="36" name="Ink 35"/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5096757" y="3228480"/>
                    <a:ext cx="339120" cy="259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37" name="Ink 36"/>
                  <p14:cNvContentPartPr/>
                  <p14:nvPr/>
                </p14:nvContentPartPr>
                <p14:xfrm>
                  <a:off x="5722437" y="2713680"/>
                  <a:ext cx="191880" cy="11880"/>
                </p14:xfrm>
              </p:contentPart>
            </mc:Choice>
            <mc:Fallback xmlns="">
              <p:pic>
                <p:nvPicPr>
                  <p:cNvPr id="37" name="Ink 36"/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5662317" y="2593800"/>
                    <a:ext cx="311760" cy="25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38" name="Ink 37"/>
                  <p14:cNvContentPartPr/>
                  <p14:nvPr/>
                </p14:nvContentPartPr>
                <p14:xfrm>
                  <a:off x="5441637" y="3002400"/>
                  <a:ext cx="199080" cy="30960"/>
                </p14:xfrm>
              </p:contentPart>
            </mc:Choice>
            <mc:Fallback xmlns="">
              <p:pic>
                <p:nvPicPr>
                  <p:cNvPr id="38" name="Ink 37"/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5381517" y="2882160"/>
                    <a:ext cx="319320" cy="271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39" name="Ink 38"/>
                  <p14:cNvContentPartPr/>
                  <p14:nvPr/>
                </p14:nvContentPartPr>
                <p14:xfrm>
                  <a:off x="6174237" y="3950280"/>
                  <a:ext cx="187920" cy="6480"/>
                </p14:xfrm>
              </p:contentPart>
            </mc:Choice>
            <mc:Fallback xmlns="">
              <p:pic>
                <p:nvPicPr>
                  <p:cNvPr id="39" name="Ink 38"/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6114477" y="3830400"/>
                    <a:ext cx="307800" cy="246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40" name="Ink 39"/>
                  <p14:cNvContentPartPr/>
                  <p14:nvPr/>
                </p14:nvContentPartPr>
                <p14:xfrm>
                  <a:off x="6318957" y="2970360"/>
                  <a:ext cx="245880" cy="16560"/>
                </p14:xfrm>
              </p:contentPart>
            </mc:Choice>
            <mc:Fallback xmlns="">
              <p:pic>
                <p:nvPicPr>
                  <p:cNvPr id="40" name="Ink 39"/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6258837" y="2850480"/>
                    <a:ext cx="366120" cy="256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41" name="Ink 40"/>
                  <p14:cNvContentPartPr/>
                  <p14:nvPr/>
                </p14:nvContentPartPr>
                <p14:xfrm>
                  <a:off x="5983797" y="2566080"/>
                  <a:ext cx="257400" cy="38880"/>
                </p14:xfrm>
              </p:contentPart>
            </mc:Choice>
            <mc:Fallback xmlns="">
              <p:pic>
                <p:nvPicPr>
                  <p:cNvPr id="41" name="Ink 40"/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5923677" y="2446200"/>
                    <a:ext cx="377640" cy="279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42" name="Ink 41"/>
                  <p14:cNvContentPartPr/>
                  <p14:nvPr/>
                </p14:nvContentPartPr>
                <p14:xfrm>
                  <a:off x="6280077" y="2660040"/>
                  <a:ext cx="226440" cy="22680"/>
                </p14:xfrm>
              </p:contentPart>
            </mc:Choice>
            <mc:Fallback xmlns="">
              <p:pic>
                <p:nvPicPr>
                  <p:cNvPr id="42" name="Ink 41"/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6219957" y="2539800"/>
                    <a:ext cx="346680" cy="263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43" name="Ink 42"/>
                  <p14:cNvContentPartPr/>
                  <p14:nvPr/>
                </p14:nvContentPartPr>
                <p14:xfrm>
                  <a:off x="6276117" y="2166120"/>
                  <a:ext cx="262080" cy="19080"/>
                </p14:xfrm>
              </p:contentPart>
            </mc:Choice>
            <mc:Fallback xmlns="">
              <p:pic>
                <p:nvPicPr>
                  <p:cNvPr id="43" name="Ink 42"/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6215997" y="2045880"/>
                    <a:ext cx="381960" cy="25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44" name="Ink 43"/>
                  <p14:cNvContentPartPr/>
                  <p14:nvPr/>
                </p14:nvContentPartPr>
                <p14:xfrm>
                  <a:off x="6544586" y="1799640"/>
                  <a:ext cx="148320" cy="360"/>
                </p14:xfrm>
              </p:contentPart>
            </mc:Choice>
            <mc:Fallback xmlns="">
              <p:pic>
                <p:nvPicPr>
                  <p:cNvPr id="44" name="Ink 43"/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6484466" y="1679760"/>
                    <a:ext cx="268560" cy="240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45" name="Ink 44"/>
                  <p14:cNvContentPartPr/>
                  <p14:nvPr/>
                </p14:nvContentPartPr>
                <p14:xfrm>
                  <a:off x="5940146" y="1377345"/>
                  <a:ext cx="277200" cy="7920"/>
                </p14:xfrm>
              </p:contentPart>
            </mc:Choice>
            <mc:Fallback xmlns="">
              <p:pic>
                <p:nvPicPr>
                  <p:cNvPr id="45" name="Ink 44"/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5880026" y="1257105"/>
                    <a:ext cx="397440" cy="248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46" name="Ink 45"/>
                  <p14:cNvContentPartPr/>
                  <p14:nvPr/>
                </p14:nvContentPartPr>
                <p14:xfrm>
                  <a:off x="6224906" y="1052985"/>
                  <a:ext cx="316080" cy="11520"/>
                </p14:xfrm>
              </p:contentPart>
            </mc:Choice>
            <mc:Fallback xmlns="">
              <p:pic>
                <p:nvPicPr>
                  <p:cNvPr id="46" name="Ink 45"/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6164786" y="932745"/>
                    <a:ext cx="436320" cy="25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47" name="Ink 46"/>
                  <p14:cNvContentPartPr/>
                  <p14:nvPr/>
                </p14:nvContentPartPr>
                <p14:xfrm>
                  <a:off x="7074866" y="3336105"/>
                  <a:ext cx="320400" cy="28800"/>
                </p14:xfrm>
              </p:contentPart>
            </mc:Choice>
            <mc:Fallback xmlns="">
              <p:pic>
                <p:nvPicPr>
                  <p:cNvPr id="47" name="Ink 46"/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7014746" y="3216225"/>
                    <a:ext cx="440280" cy="26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48" name="Ink 47"/>
                  <p14:cNvContentPartPr/>
                  <p14:nvPr/>
                </p14:nvContentPartPr>
                <p14:xfrm>
                  <a:off x="7203386" y="3017505"/>
                  <a:ext cx="257760" cy="43200"/>
                </p14:xfrm>
              </p:contentPart>
            </mc:Choice>
            <mc:Fallback xmlns="">
              <p:pic>
                <p:nvPicPr>
                  <p:cNvPr id="48" name="Ink 47"/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7143266" y="2897625"/>
                    <a:ext cx="378000" cy="282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49" name="Ink 48"/>
                  <p14:cNvContentPartPr/>
                  <p14:nvPr/>
                </p14:nvContentPartPr>
                <p14:xfrm>
                  <a:off x="7121666" y="2784585"/>
                  <a:ext cx="265320" cy="27000"/>
                </p14:xfrm>
              </p:contentPart>
            </mc:Choice>
            <mc:Fallback xmlns="">
              <p:pic>
                <p:nvPicPr>
                  <p:cNvPr id="49" name="Ink 48"/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7061546" y="2664345"/>
                    <a:ext cx="385560" cy="267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1">
                <p14:nvContentPartPr>
                  <p14:cNvPr id="50" name="Ink 49"/>
                  <p14:cNvContentPartPr/>
                  <p14:nvPr/>
                </p14:nvContentPartPr>
                <p14:xfrm>
                  <a:off x="7062626" y="2433225"/>
                  <a:ext cx="293040" cy="12240"/>
                </p14:xfrm>
              </p:contentPart>
            </mc:Choice>
            <mc:Fallback xmlns="">
              <p:pic>
                <p:nvPicPr>
                  <p:cNvPr id="50" name="Ink 49"/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7002866" y="2312985"/>
                    <a:ext cx="412920" cy="252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51" name="Ink 50"/>
                  <p14:cNvContentPartPr/>
                  <p14:nvPr/>
                </p14:nvContentPartPr>
                <p14:xfrm>
                  <a:off x="7195106" y="2157465"/>
                  <a:ext cx="324360" cy="16560"/>
                </p14:xfrm>
              </p:contentPart>
            </mc:Choice>
            <mc:Fallback xmlns="">
              <p:pic>
                <p:nvPicPr>
                  <p:cNvPr id="51" name="Ink 50"/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7135346" y="2037585"/>
                    <a:ext cx="444240" cy="256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52" name="Ink 51"/>
                  <p14:cNvContentPartPr/>
                  <p14:nvPr/>
                </p14:nvContentPartPr>
                <p14:xfrm>
                  <a:off x="7241906" y="1919865"/>
                  <a:ext cx="262080" cy="20160"/>
                </p14:xfrm>
              </p:contentPart>
            </mc:Choice>
            <mc:Fallback xmlns="">
              <p:pic>
                <p:nvPicPr>
                  <p:cNvPr id="52" name="Ink 51"/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7182146" y="1799985"/>
                    <a:ext cx="381960" cy="259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7">
                <p14:nvContentPartPr>
                  <p14:cNvPr id="55" name="Ink 54"/>
                  <p14:cNvContentPartPr/>
                  <p14:nvPr/>
                </p14:nvContentPartPr>
                <p14:xfrm>
                  <a:off x="7305572" y="1565265"/>
                  <a:ext cx="223920" cy="20880"/>
                </p14:xfrm>
              </p:contentPart>
            </mc:Choice>
            <mc:Fallback xmlns="">
              <p:pic>
                <p:nvPicPr>
                  <p:cNvPr id="55" name="Ink 54"/>
                  <p:cNvPicPr/>
                  <p:nvPr/>
                </p:nvPicPr>
                <p:blipFill>
                  <a:blip r:embed="rId78"/>
                  <a:stretch>
                    <a:fillRect/>
                  </a:stretch>
                </p:blipFill>
                <p:spPr>
                  <a:xfrm>
                    <a:off x="7245452" y="1445385"/>
                    <a:ext cx="344160" cy="260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9">
                <p14:nvContentPartPr>
                  <p14:cNvPr id="56" name="Ink 55"/>
                  <p14:cNvContentPartPr/>
                  <p14:nvPr/>
                </p14:nvContentPartPr>
                <p14:xfrm>
                  <a:off x="3268532" y="4455705"/>
                  <a:ext cx="272520" cy="0"/>
                </p14:xfrm>
              </p:contentPart>
            </mc:Choice>
            <mc:Fallback xmlns="">
              <p:pic>
                <p:nvPicPr>
                  <p:cNvPr id="56" name="Ink 55"/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0" y="0"/>
                    <a:ext cx="272520" cy="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902" y="148108"/>
            <a:ext cx="1424182" cy="142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267" y="333829"/>
            <a:ext cx="840970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latin typeface="+mj-lt"/>
            </a:endParaRPr>
          </a:p>
          <a:p>
            <a:pPr algn="ctr"/>
            <a:r>
              <a:rPr lang="en-US" sz="2400" b="1" dirty="0">
                <a:latin typeface="+mj-lt"/>
              </a:rPr>
              <a:t>ECONOMIC EFECTS</a:t>
            </a:r>
          </a:p>
          <a:p>
            <a:pPr algn="ctr"/>
            <a:endParaRPr lang="en-US" sz="2400" b="1" dirty="0">
              <a:latin typeface="+mj-lt"/>
            </a:endParaRPr>
          </a:p>
          <a:p>
            <a:pPr algn="ctr"/>
            <a:endParaRPr lang="en-US" sz="2400" b="1" dirty="0">
              <a:latin typeface="+mj-lt"/>
            </a:endParaRPr>
          </a:p>
          <a:p>
            <a:pPr algn="ctr"/>
            <a:endParaRPr lang="en-US" sz="2400" b="1" dirty="0">
              <a:latin typeface="+mj-lt"/>
            </a:endParaRPr>
          </a:p>
          <a:p>
            <a:pPr algn="ctr"/>
            <a:endParaRPr lang="en-US" sz="2400" b="1" dirty="0">
              <a:latin typeface="+mj-lt"/>
            </a:endParaRPr>
          </a:p>
          <a:p>
            <a:pPr algn="ctr"/>
            <a:endParaRPr lang="en-US" sz="2400" b="1" dirty="0">
              <a:latin typeface="+mj-lt"/>
            </a:endParaRPr>
          </a:p>
          <a:p>
            <a:endParaRPr lang="en-US" sz="2400" b="1" dirty="0">
              <a:latin typeface="+mj-lt"/>
            </a:endParaRPr>
          </a:p>
          <a:p>
            <a:pPr algn="ctr"/>
            <a:r>
              <a:rPr lang="en-US" sz="2400" b="1" dirty="0">
                <a:latin typeface="+mj-lt"/>
              </a:rPr>
              <a:t>Spending    </a:t>
            </a:r>
            <a:r>
              <a:rPr lang="en-US" sz="4800" b="1" dirty="0">
                <a:solidFill>
                  <a:schemeClr val="accent6"/>
                </a:solidFill>
                <a:latin typeface="+mj-lt"/>
                <a:sym typeface="Wingdings 3" panose="05040102010807070707" pitchFamily="18" charset="2"/>
              </a:rPr>
              <a:t></a:t>
            </a:r>
            <a:r>
              <a:rPr lang="en-US" sz="2400" b="1" dirty="0">
                <a:solidFill>
                  <a:schemeClr val="accent5"/>
                </a:solidFill>
                <a:latin typeface="+mj-lt"/>
                <a:sym typeface="Wingdings 3" panose="05040102010807070707" pitchFamily="18" charset="2"/>
              </a:rPr>
              <a:t>       </a:t>
            </a:r>
            <a:r>
              <a:rPr lang="en-US" sz="2400" b="1" dirty="0">
                <a:latin typeface="+mj-lt"/>
                <a:sym typeface="Wingdings 3" panose="05040102010807070707" pitchFamily="18" charset="2"/>
              </a:rPr>
              <a:t>                 Revenue    </a:t>
            </a:r>
            <a:r>
              <a:rPr lang="en-US" sz="4800" b="1" dirty="0">
                <a:solidFill>
                  <a:schemeClr val="accent2"/>
                </a:solidFill>
                <a:latin typeface="+mj-lt"/>
                <a:sym typeface="Wingdings 3" panose="05040102010807070707" pitchFamily="18" charset="2"/>
              </a:rPr>
              <a:t></a:t>
            </a:r>
            <a:endParaRPr lang="en-US" sz="4800" b="1" dirty="0">
              <a:solidFill>
                <a:schemeClr val="accent2"/>
              </a:solidFill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b="1" dirty="0">
              <a:latin typeface="+mj-lt"/>
            </a:endParaRPr>
          </a:p>
          <a:p>
            <a:r>
              <a:rPr lang="en-US" sz="2400" b="1" dirty="0">
                <a:latin typeface="+mj-lt"/>
              </a:rPr>
              <a:t>$1 in treatment saves $5.60</a:t>
            </a:r>
          </a:p>
          <a:p>
            <a:r>
              <a:rPr lang="en-US" sz="2400" b="1" dirty="0">
                <a:latin typeface="+mj-lt"/>
              </a:rPr>
              <a:t>				- </a:t>
            </a:r>
            <a:r>
              <a:rPr lang="en-US" sz="2400" dirty="0">
                <a:latin typeface="+mj-lt"/>
              </a:rPr>
              <a:t>fewer arrests and incarcerations</a:t>
            </a:r>
          </a:p>
          <a:p>
            <a:r>
              <a:rPr lang="en-US" sz="2400" dirty="0">
                <a:latin typeface="+mj-lt"/>
              </a:rPr>
              <a:t>				- decreased medical costs</a:t>
            </a:r>
          </a:p>
          <a:p>
            <a:r>
              <a:rPr lang="en-US" sz="2400" dirty="0">
                <a:latin typeface="+mj-lt"/>
              </a:rPr>
              <a:t>				- less food stamp use and child welfare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86" y="1587950"/>
            <a:ext cx="1464469" cy="146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1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199508" y="1469002"/>
            <a:ext cx="4490921" cy="4284853"/>
            <a:chOff x="7094310" y="1190625"/>
            <a:chExt cx="4476750" cy="44767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310" y="1190625"/>
              <a:ext cx="4476750" cy="4476750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4684" y="2120599"/>
              <a:ext cx="2606376" cy="2616802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56757" y="490876"/>
            <a:ext cx="6518131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OREGON LEGALIZED AND TAXES WEED</a:t>
            </a:r>
          </a:p>
          <a:p>
            <a:pPr algn="ctr"/>
            <a:endParaRPr lang="en-US" sz="2400" dirty="0">
              <a:latin typeface="+mj-lt"/>
            </a:endParaRPr>
          </a:p>
          <a:p>
            <a:pPr algn="ctr"/>
            <a:r>
              <a:rPr lang="en-US" sz="2400" dirty="0">
                <a:latin typeface="+mj-lt"/>
              </a:rPr>
              <a:t>Began 25% tax in January 2016</a:t>
            </a:r>
          </a:p>
          <a:p>
            <a:pPr algn="ctr"/>
            <a:endParaRPr lang="en-US" sz="2400" dirty="0">
              <a:latin typeface="+mj-lt"/>
            </a:endParaRPr>
          </a:p>
          <a:p>
            <a:pPr algn="ctr"/>
            <a:endParaRPr lang="en-US" sz="2400" dirty="0">
              <a:latin typeface="+mj-lt"/>
            </a:endParaRPr>
          </a:p>
          <a:p>
            <a:pPr algn="ctr"/>
            <a:endParaRPr lang="en-US" sz="2400" dirty="0">
              <a:latin typeface="+mj-lt"/>
            </a:endParaRPr>
          </a:p>
          <a:p>
            <a:pPr algn="ctr"/>
            <a:endParaRPr lang="en-US" sz="2400" dirty="0">
              <a:latin typeface="+mj-lt"/>
            </a:endParaRPr>
          </a:p>
          <a:p>
            <a:pPr algn="ctr"/>
            <a:endParaRPr lang="en-US" sz="2400" dirty="0">
              <a:latin typeface="+mj-lt"/>
            </a:endParaRPr>
          </a:p>
          <a:p>
            <a:pPr algn="ctr"/>
            <a:endParaRPr lang="en-US" sz="2400" dirty="0">
              <a:latin typeface="+mj-lt"/>
            </a:endParaRPr>
          </a:p>
          <a:p>
            <a:pPr algn="ctr"/>
            <a:endParaRPr lang="en-US" sz="2400" dirty="0">
              <a:latin typeface="+mj-lt"/>
            </a:endParaRPr>
          </a:p>
          <a:p>
            <a:pPr algn="ctr"/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$2 M to $3 M expected over </a:t>
            </a:r>
            <a:r>
              <a:rPr lang="en-US" sz="2400" dirty="0">
                <a:solidFill>
                  <a:schemeClr val="accent6"/>
                </a:solidFill>
                <a:latin typeface="+mj-lt"/>
              </a:rPr>
              <a:t>12 months</a:t>
            </a:r>
          </a:p>
          <a:p>
            <a:endParaRPr lang="en-US" sz="2400" dirty="0">
              <a:latin typeface="+mj-lt"/>
            </a:endParaRP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+mj-lt"/>
              </a:rPr>
              <a:t>$3.48 M</a:t>
            </a:r>
            <a:r>
              <a:rPr lang="en-US" sz="2400" dirty="0">
                <a:latin typeface="+mj-lt"/>
              </a:rPr>
              <a:t> for </a:t>
            </a:r>
            <a:r>
              <a:rPr lang="en-US" sz="2400" dirty="0">
                <a:solidFill>
                  <a:schemeClr val="accent6"/>
                </a:solidFill>
                <a:latin typeface="+mj-lt"/>
              </a:rPr>
              <a:t>January</a:t>
            </a:r>
            <a:r>
              <a:rPr lang="en-US" sz="2400" dirty="0">
                <a:latin typeface="+mj-lt"/>
              </a:rPr>
              <a:t> alone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822" y="2332623"/>
            <a:ext cx="2286000" cy="194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11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36345"/>
            <a:ext cx="12191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Addicts </a:t>
            </a:r>
            <a:r>
              <a:rPr lang="en-US" sz="3000" dirty="0">
                <a:latin typeface="+mj-lt"/>
              </a:rPr>
              <a:t>≠</a:t>
            </a:r>
            <a:r>
              <a:rPr lang="en-US" sz="2400" dirty="0">
                <a:latin typeface="+mj-lt"/>
              </a:rPr>
              <a:t> Criminals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45292" y="3542847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Improve </a:t>
            </a:r>
            <a:r>
              <a:rPr lang="en-US" sz="2400" dirty="0">
                <a:solidFill>
                  <a:schemeClr val="accent6"/>
                </a:solidFill>
                <a:latin typeface="+mj-lt"/>
              </a:rPr>
              <a:t>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45292" y="4126475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Save Lives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13860" y="5274441"/>
            <a:ext cx="2606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Less Money </a:t>
            </a:r>
            <a:r>
              <a:rPr lang="en-US" sz="2400" dirty="0">
                <a:solidFill>
                  <a:schemeClr val="accent5"/>
                </a:solidFill>
                <a:latin typeface="+mj-lt"/>
              </a:rPr>
              <a:t>Out</a:t>
            </a:r>
            <a:endParaRPr lang="en-US" sz="2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320234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DECRIMINALIZATION OF DRUG 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13860" y="5910977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More Money 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922106" y="2101104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Benefits </a:t>
            </a:r>
            <a:r>
              <a:rPr lang="en-US" sz="2400" dirty="0">
                <a:solidFill>
                  <a:schemeClr val="accent6"/>
                </a:solidFill>
                <a:latin typeface="+mj-lt"/>
              </a:rPr>
              <a:t>EVERYONE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69" y="5115565"/>
            <a:ext cx="1464469" cy="14644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56" y="3377742"/>
            <a:ext cx="1424182" cy="14241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45" y="1586509"/>
            <a:ext cx="1487805" cy="148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073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6057</TotalTime>
  <Words>237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Bookman Old Style</vt:lpstr>
      <vt:lpstr>Rockwell</vt:lpstr>
      <vt:lpstr>Wingdings 2</vt:lpstr>
      <vt:lpstr>Wingdings 3</vt:lpstr>
      <vt:lpstr>Damask</vt:lpstr>
      <vt:lpstr>SHOULD WE DECRIMINALIZE DRUGS?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Britany Van Blake</dc:creator>
  <cp:lastModifiedBy>Britany Van Blake</cp:lastModifiedBy>
  <cp:revision>52</cp:revision>
  <dcterms:created xsi:type="dcterms:W3CDTF">2017-02-07T21:50:47Z</dcterms:created>
  <dcterms:modified xsi:type="dcterms:W3CDTF">2018-06-27T04:34:01Z</dcterms:modified>
</cp:coreProperties>
</file>